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2.jpeg" ContentType="image/jpeg"/>
  <Override PartName="/ppt/media/image5.png" ContentType="image/png"/>
  <Override PartName="/ppt/media/image3.jpeg" ContentType="image/jpeg"/>
  <Override PartName="/ppt/media/image4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2" descr=""/>
          <p:cNvPicPr/>
          <p:nvPr/>
        </p:nvPicPr>
        <p:blipFill>
          <a:blip r:embed="rId2"/>
          <a:stretch/>
        </p:blipFill>
        <p:spPr>
          <a:xfrm>
            <a:off x="3342960" y="73080"/>
            <a:ext cx="8848440" cy="67111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AA1662F-D5F2-4D5B-A1D0-D489DF0EF93B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7698240" y="6527520"/>
            <a:ext cx="1135800" cy="25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09/04/2019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3331440" y="6532920"/>
            <a:ext cx="1135800" cy="25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09/04/2018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851000" y="6532920"/>
            <a:ext cx="3860280" cy="251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1200" spc="-1" strike="noStrike">
                <a:solidFill>
                  <a:srgbClr val="8b8b8b"/>
                </a:solidFill>
                <a:latin typeface="Calibri"/>
              </a:rPr>
              <a:t>setec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 international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A07FC39-898F-4347-9473-EC8B3EE1096A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3331440" y="6532920"/>
            <a:ext cx="1135800" cy="25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09/04/2018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851000" y="6532920"/>
            <a:ext cx="3860280" cy="251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r-FR" sz="1200" spc="-1" strike="noStrike">
                <a:solidFill>
                  <a:srgbClr val="8b8b8b"/>
                </a:solidFill>
                <a:latin typeface="Calibri"/>
              </a:rPr>
              <a:t>setec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 international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6C66D92-7005-49CE-9C03-A9B0CD51520A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mailto:c.marechal@smbcvb.fr" TargetMode="External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19120" y="187560"/>
            <a:ext cx="4686840" cy="70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0" i="1" lang="fr-FR" sz="1400" spc="-1" strike="noStrike">
                <a:solidFill>
                  <a:srgbClr val="51c1cd"/>
                </a:solidFill>
                <a:latin typeface="Comfortaa"/>
                <a:ea typeface="Segoe UI"/>
              </a:rPr>
              <a:t>JOURNEE NATIONALE POUR LA QUALITE DE L’AIR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b="0" lang="fr-FR" sz="14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658800" y="6258960"/>
            <a:ext cx="30722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0" lang="fr-FR" sz="1400" spc="-1" strike="noStrike">
                <a:solidFill>
                  <a:srgbClr val="00a4b6"/>
                </a:solidFill>
                <a:latin typeface="Comfortaa"/>
                <a:ea typeface="Segoe UI"/>
              </a:rPr>
              <a:t>Mercredi 19 Septembre 2018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125" name="Image 1" descr=""/>
          <p:cNvPicPr/>
          <p:nvPr/>
        </p:nvPicPr>
        <p:blipFill>
          <a:blip r:embed="rId1"/>
          <a:stretch/>
        </p:blipFill>
        <p:spPr>
          <a:xfrm>
            <a:off x="942120" y="546480"/>
            <a:ext cx="3840480" cy="1295640"/>
          </a:xfrm>
          <a:prstGeom prst="rect">
            <a:avLst/>
          </a:prstGeom>
          <a:ln>
            <a:noFill/>
          </a:ln>
        </p:spPr>
      </p:pic>
      <p:sp>
        <p:nvSpPr>
          <p:cNvPr id="126" name="CustomShape 3"/>
          <p:cNvSpPr/>
          <p:nvPr/>
        </p:nvSpPr>
        <p:spPr>
          <a:xfrm>
            <a:off x="290160" y="2936880"/>
            <a:ext cx="51444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1" i="1" lang="fr-FR" sz="2800" spc="-1" strike="noStrike">
                <a:solidFill>
                  <a:srgbClr val="000000"/>
                </a:solidFill>
                <a:latin typeface="Comfortaa"/>
                <a:ea typeface="Segoe UI"/>
              </a:rPr>
              <a:t>Les Plans de Déplacements Mutualisés du Sud de l’Oise</a:t>
            </a:r>
            <a:endParaRPr b="0" lang="fr-FR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C5CD1B7-2302-4EE7-9262-3570CC7C30B6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-1225080" y="162000"/>
            <a:ext cx="8381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a4b6"/>
                </a:solidFill>
                <a:latin typeface="Calibri"/>
              </a:rPr>
              <a:t>Une gestion de la mobilité fragmentée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4741560" y="6532920"/>
            <a:ext cx="2895120" cy="2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fr-FR" sz="800" spc="-1" strike="noStrike">
                <a:solidFill>
                  <a:srgbClr val="8b8b8b"/>
                </a:solidFill>
                <a:latin typeface="Calibri"/>
              </a:rPr>
              <a:t>Mobilités Sud de l’Oise</a:t>
            </a:r>
            <a:endParaRPr b="0" lang="fr-FR" sz="800" spc="-1" strike="noStrike">
              <a:latin typeface="Arial"/>
            </a:endParaRPr>
          </a:p>
        </p:txBody>
      </p:sp>
      <p:pic>
        <p:nvPicPr>
          <p:cNvPr id="130" name="Image 4" descr=""/>
          <p:cNvPicPr/>
          <p:nvPr/>
        </p:nvPicPr>
        <p:blipFill>
          <a:blip r:embed="rId1"/>
          <a:stretch/>
        </p:blipFill>
        <p:spPr>
          <a:xfrm>
            <a:off x="3571200" y="628560"/>
            <a:ext cx="8254440" cy="5837040"/>
          </a:xfrm>
          <a:prstGeom prst="rect">
            <a:avLst/>
          </a:prstGeom>
          <a:ln>
            <a:noFill/>
          </a:ln>
        </p:spPr>
      </p:pic>
      <p:sp>
        <p:nvSpPr>
          <p:cNvPr id="131" name="CustomShape 4"/>
          <p:cNvSpPr/>
          <p:nvPr/>
        </p:nvSpPr>
        <p:spPr>
          <a:xfrm>
            <a:off x="387360" y="749520"/>
            <a:ext cx="2577960" cy="58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Dans le Sud de l’Oise :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La compétence transport est exercée quasi exclusivement par les villes –centre…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mais des volontés de transférer cette compétence à l’intercommunalité afin d’étendre le réseau de bus urbain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Une gouvernance du transport en pleine mutation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Des actions locales à mettre en cohérence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11400" y="1098720"/>
            <a:ext cx="5585040" cy="395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 algn="just">
              <a:lnSpc>
                <a:spcPct val="100000"/>
              </a:lnSpc>
              <a:buClr>
                <a:srgbClr val="00a4b6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4b4b4d"/>
                </a:solidFill>
                <a:latin typeface="Calibri"/>
                <a:ea typeface="Segoe UI"/>
              </a:rPr>
              <a:t>Quatre intercommunalités limitrophes décident de rejoindre la démarche </a:t>
            </a:r>
            <a:r>
              <a:rPr b="0" lang="fr-FR" sz="1600" spc="-1" strike="noStrike">
                <a:solidFill>
                  <a:srgbClr val="4b4b4d"/>
                </a:solidFill>
                <a:latin typeface="Calibri"/>
                <a:ea typeface="Segoe UI"/>
              </a:rPr>
              <a:t>en réalisant chacune un Plan Global de Déplacements (PGD) volontaire,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a4b6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4b4b4d"/>
                </a:solidFill>
                <a:latin typeface="Calibri"/>
                <a:ea typeface="Segoe UI"/>
              </a:rPr>
              <a:t>Une </a:t>
            </a:r>
            <a:r>
              <a:rPr b="1" lang="fr-FR" sz="1600" spc="-1" strike="noStrike">
                <a:solidFill>
                  <a:srgbClr val="4b4b4d"/>
                </a:solidFill>
                <a:latin typeface="Calibri"/>
                <a:ea typeface="Segoe UI"/>
              </a:rPr>
              <a:t>méthodologie unique </a:t>
            </a:r>
            <a:r>
              <a:rPr b="0" lang="fr-FR" sz="1600" spc="-1" strike="noStrike">
                <a:solidFill>
                  <a:srgbClr val="4b4b4d"/>
                </a:solidFill>
                <a:latin typeface="Calibri"/>
                <a:ea typeface="Segoe UI"/>
              </a:rPr>
              <a:t>calquée sur celle du PDU du Grand Creillois pour permettre une mise en opposabilité simplifiée de documents volontaires,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a4b6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4b4b4d"/>
                </a:solidFill>
                <a:latin typeface="Calibri"/>
                <a:ea typeface="Segoe UI"/>
              </a:rPr>
              <a:t>Lancement des Plans de Déplacements Mutualisés du Sud de l’Oise </a:t>
            </a:r>
            <a:r>
              <a:rPr b="0" lang="fr-FR" sz="1600" spc="-1" strike="noStrike">
                <a:solidFill>
                  <a:srgbClr val="4b4b4d"/>
                </a:solidFill>
                <a:latin typeface="Calibri"/>
                <a:ea typeface="Segoe UI"/>
              </a:rPr>
              <a:t>en décembre 2017, intégrant le PDU du Grand Creillois et les PGD de 4 autres EPCI.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a4b6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4b4b4d"/>
                </a:solidFill>
                <a:latin typeface="Calibri"/>
                <a:ea typeface="Segoe UI"/>
              </a:rPr>
              <a:t>Réalisation d’un pré-diagnostic pour compléter une connaissance lacunaire des mobilités du quotidien </a:t>
            </a:r>
            <a:r>
              <a:rPr b="0" lang="fr-FR" sz="1200" spc="-1" strike="noStrike">
                <a:solidFill>
                  <a:srgbClr val="4b4b4d"/>
                </a:solidFill>
                <a:latin typeface="Calibri"/>
                <a:ea typeface="Segoe UI"/>
              </a:rPr>
              <a:t>(EDVM Sud de l’Oise, 2017)</a:t>
            </a:r>
            <a:endParaRPr b="0" lang="fr-FR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2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6277680" y="5841000"/>
            <a:ext cx="5419800" cy="6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a4b6"/>
                </a:solidFill>
                <a:latin typeface="Comfortaa"/>
                <a:ea typeface="ＭＳ Ｐゴシック"/>
              </a:rPr>
              <a:t>5 plans de déplacements réalisés simultanément : une « première » en France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134" name="Image 4" descr=""/>
          <p:cNvPicPr/>
          <p:nvPr/>
        </p:nvPicPr>
        <p:blipFill>
          <a:blip r:embed="rId1"/>
          <a:stretch/>
        </p:blipFill>
        <p:spPr>
          <a:xfrm>
            <a:off x="5830920" y="284400"/>
            <a:ext cx="6314040" cy="539964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643320" y="284400"/>
            <a:ext cx="5428800" cy="79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a4b6"/>
                </a:solidFill>
                <a:latin typeface="Calibri"/>
                <a:ea typeface="Segoe UI"/>
              </a:rPr>
              <a:t>Une démarche qui dépasse les obligations réglementaires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840960" y="4929840"/>
            <a:ext cx="4525560" cy="6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a4b6"/>
                </a:solidFill>
                <a:latin typeface="Comfortaa"/>
                <a:ea typeface="ＭＳ Ｐゴシック"/>
              </a:rPr>
              <a:t>Des politiques de mobilité réalisées à l’échelle de :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a4b6"/>
                </a:solidFill>
                <a:latin typeface="Comfortaa"/>
                <a:ea typeface="ＭＳ Ｐゴシック"/>
              </a:rPr>
              <a:t>6 </a:t>
            </a:r>
            <a:r>
              <a:rPr b="0" lang="fr-FR" sz="1600" spc="-1" strike="noStrike">
                <a:solidFill>
                  <a:srgbClr val="00a4b6"/>
                </a:solidFill>
                <a:latin typeface="Comfortaa"/>
                <a:ea typeface="ＭＳ Ｐゴシック"/>
              </a:rPr>
              <a:t>EPCI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a4b6"/>
                </a:solidFill>
                <a:latin typeface="Comfortaa"/>
                <a:ea typeface="ＭＳ Ｐゴシック"/>
              </a:rPr>
              <a:t>86 </a:t>
            </a:r>
            <a:r>
              <a:rPr b="0" lang="fr-FR" sz="1600" spc="-1" strike="noStrike">
                <a:solidFill>
                  <a:srgbClr val="00a4b6"/>
                </a:solidFill>
                <a:latin typeface="Comfortaa"/>
                <a:ea typeface="ＭＳ Ｐゴシック"/>
              </a:rPr>
              <a:t>Communes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a4b6"/>
                </a:solidFill>
                <a:latin typeface="Comfortaa"/>
                <a:ea typeface="ＭＳ Ｐゴシック"/>
              </a:rPr>
              <a:t>Soit</a:t>
            </a:r>
            <a:r>
              <a:rPr b="1" lang="fr-FR" sz="1600" spc="-1" strike="noStrike">
                <a:solidFill>
                  <a:srgbClr val="00a4b6"/>
                </a:solidFill>
                <a:latin typeface="Comfortaa"/>
                <a:ea typeface="ＭＳ Ｐゴシック"/>
              </a:rPr>
              <a:t> 250 000 </a:t>
            </a:r>
            <a:r>
              <a:rPr b="0" lang="fr-FR" sz="1600" spc="-1" strike="noStrike">
                <a:solidFill>
                  <a:srgbClr val="00a4b6"/>
                </a:solidFill>
                <a:latin typeface="Comfortaa"/>
                <a:ea typeface="ＭＳ Ｐゴシック"/>
              </a:rPr>
              <a:t>habitants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a4b6"/>
                </a:solidFill>
                <a:latin typeface="Comfortaa"/>
                <a:ea typeface="ＭＳ Ｐゴシック"/>
              </a:rPr>
              <a:t>Soit</a:t>
            </a:r>
            <a:r>
              <a:rPr b="1" lang="fr-FR" sz="1600" spc="-1" strike="noStrike">
                <a:solidFill>
                  <a:srgbClr val="00a4b6"/>
                </a:solidFill>
                <a:latin typeface="Comfortaa"/>
                <a:ea typeface="ＭＳ Ｐゴシック"/>
              </a:rPr>
              <a:t> 1/3 </a:t>
            </a:r>
            <a:r>
              <a:rPr b="0" lang="fr-FR" sz="1600" spc="-1" strike="noStrike">
                <a:solidFill>
                  <a:srgbClr val="00a4b6"/>
                </a:solidFill>
                <a:latin typeface="Comfortaa"/>
                <a:ea typeface="ＭＳ Ｐゴシック"/>
              </a:rPr>
              <a:t>du département de l’Oise</a:t>
            </a:r>
            <a:endParaRPr b="0" lang="fr-FR" sz="16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" descr=""/>
          <p:cNvPicPr/>
          <p:nvPr/>
        </p:nvPicPr>
        <p:blipFill>
          <a:blip r:embed="rId1"/>
          <a:stretch/>
        </p:blipFill>
        <p:spPr>
          <a:xfrm>
            <a:off x="848160" y="18000"/>
            <a:ext cx="9728280" cy="683964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3249720" y="5445360"/>
            <a:ext cx="57783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Clément Maréchal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FR" sz="1200" spc="-1" strike="noStrike">
                <a:solidFill>
                  <a:srgbClr val="000000"/>
                </a:solidFill>
                <a:latin typeface="Calibri"/>
              </a:rPr>
              <a:t>Syndicat Mixte du Bassin Creillois et des Vallées Bréthoise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2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c.marechal@smbcvb.fr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03.65.36.00.54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3249720" y="4428000"/>
            <a:ext cx="5778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a4b6"/>
                </a:solidFill>
                <a:latin typeface="Calibri"/>
              </a:rPr>
              <a:t>www.mobilites-sud-oise.fr</a:t>
            </a:r>
            <a:endParaRPr b="0" lang="fr-FR" sz="3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LibreOffice/5.4.5.1.M2$Windows_x86 LibreOffice_project/a53f759b688cef2ab6d0341f74a62c74ef4a35de</Application>
  <Words>225</Words>
  <Paragraphs>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2018-09-18T12:21:05Z</dcterms:created>
  <dc:creator/>
  <dc:description/>
  <dc:language>fr-FR</dc:language>
  <cp:lastModifiedBy/>
  <cp:revision>1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</vt:i4>
  </property>
</Properties>
</file>